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4" r:id="rId11"/>
    <p:sldId id="263" r:id="rId12"/>
    <p:sldId id="262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7" orient="horz" pos="2500" userDrawn="1">
          <p15:clr>
            <a:srgbClr val="A4A3A4"/>
          </p15:clr>
        </p15:guide>
        <p15:guide id="8" pos="49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800000"/>
    <a:srgbClr val="F7F1E4"/>
    <a:srgbClr val="B8D3E8"/>
    <a:srgbClr val="197DCE"/>
    <a:srgbClr val="BC7FBB"/>
    <a:srgbClr val="7FC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84E427A-3D55-4303-BF80-6455036E1DE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81" autoAdjust="0"/>
    <p:restoredTop sz="94291" autoAdjust="0"/>
  </p:normalViewPr>
  <p:slideViewPr>
    <p:cSldViewPr snapToGrid="0" showGuides="1">
      <p:cViewPr varScale="1">
        <p:scale>
          <a:sx n="65" d="100"/>
          <a:sy n="65" d="100"/>
        </p:scale>
        <p:origin x="736" y="60"/>
      </p:cViewPr>
      <p:guideLst>
        <p:guide pos="3840"/>
        <p:guide orient="horz" pos="2500"/>
        <p:guide pos="49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2965" y="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8B8B31-1CFE-4A78-A796-40061C1B29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F5D168-A009-4B34-B08F-277E0D6ABD9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D47A4C-1800-412B-9042-C93F1924AECC}" type="datetimeFigureOut">
              <a:rPr lang="en-US" smtClean="0"/>
              <a:t>4/15/2020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0C826E-30C5-4DD2-97CD-F700F8EBBFC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1BE32A-EDDE-428D-8FA7-84F681D978C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81FD62-43B6-432F-96E1-BCDE3916E1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383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0EB3D-2307-4317-8A1D-B47FA45245F0}" type="datetimeFigureOut">
              <a:rPr lang="en-US" noProof="0" smtClean="0"/>
              <a:t>4/15/2020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D78A92-0141-4330-8F3E-FAADFAC2384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48887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View of a mountain range">
            <a:extLst>
              <a:ext uri="{FF2B5EF4-FFF2-40B4-BE49-F238E27FC236}">
                <a16:creationId xmlns:a16="http://schemas.microsoft.com/office/drawing/2014/main" id="{1DAC5403-E1D0-4032-A9FE-410B2982643C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46C517-01CF-4924-81A5-DAD4CE0BFA6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70000"/>
                </a:schemeClr>
              </a:gs>
              <a:gs pos="100000">
                <a:schemeClr val="accent3">
                  <a:alpha val="7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E013E669-E15F-4096-81CC-6637C4A9F9E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12235" y="1680191"/>
            <a:ext cx="4367531" cy="324417"/>
          </a:xfrm>
        </p:spPr>
        <p:txBody>
          <a:bodyPr>
            <a:noAutofit/>
          </a:bodyPr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20XX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7021" y="2107415"/>
            <a:ext cx="10117959" cy="2281355"/>
          </a:xfrm>
        </p:spPr>
        <p:txBody>
          <a:bodyPr>
            <a:noAutofit/>
          </a:bodyPr>
          <a:lstStyle>
            <a:lvl1pPr algn="ctr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12235" y="1333943"/>
            <a:ext cx="4367531" cy="324417"/>
          </a:xfrm>
        </p:spPr>
        <p:txBody>
          <a:bodyPr>
            <a:noAutofit/>
          </a:bodyPr>
          <a:lstStyle>
            <a:lvl1pPr marL="0" indent="0" algn="ctr">
              <a:buNone/>
              <a:defRPr sz="23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Month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050857" y="4720037"/>
            <a:ext cx="10090287" cy="1101897"/>
          </a:xfrm>
        </p:spPr>
        <p:txBody>
          <a:bodyPr>
            <a:noAutofit/>
          </a:bodyPr>
          <a:lstStyle>
            <a:lvl1pPr marL="0" indent="0" algn="ctr">
              <a:buNone/>
              <a:defRPr sz="3500" b="0" i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Tagline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91BBC0-FAFE-4A57-9925-6182B74C4C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879848" y="4453465"/>
            <a:ext cx="2432304" cy="64008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66819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View of a lake and mountain range">
            <a:extLst>
              <a:ext uri="{FF2B5EF4-FFF2-40B4-BE49-F238E27FC236}">
                <a16:creationId xmlns:a16="http://schemas.microsoft.com/office/drawing/2014/main" id="{1DAC5403-E1D0-4032-A9FE-410B2982643C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46C517-01CF-4924-81A5-DAD4CE0BFA6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6" name="Text Placeholder 26">
            <a:extLst>
              <a:ext uri="{FF2B5EF4-FFF2-40B4-BE49-F238E27FC236}">
                <a16:creationId xmlns:a16="http://schemas.microsoft.com/office/drawing/2014/main" id="{82190F1B-1701-4806-870F-8FC7F32FE4A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12235" y="4222968"/>
            <a:ext cx="4367531" cy="474519"/>
          </a:xfrm>
        </p:spPr>
        <p:txBody>
          <a:bodyPr>
            <a:noAutofit/>
          </a:bodyPr>
          <a:lstStyle>
            <a:lvl1pPr marL="0" indent="0" algn="ctr">
              <a:buNone/>
              <a:defRPr sz="35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+7 678-555-0128</a:t>
            </a:r>
          </a:p>
        </p:txBody>
      </p:sp>
      <p:sp>
        <p:nvSpPr>
          <p:cNvPr id="18" name="Text Placeholder 26">
            <a:extLst>
              <a:ext uri="{FF2B5EF4-FFF2-40B4-BE49-F238E27FC236}">
                <a16:creationId xmlns:a16="http://schemas.microsoft.com/office/drawing/2014/main" id="{972B7F81-5409-42D9-B44C-88D9CBD9BA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12235" y="3927698"/>
            <a:ext cx="4367531" cy="288000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Phone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FAA54554-5CE2-43AD-979D-F095482C49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0857" y="2655074"/>
            <a:ext cx="10090287" cy="606659"/>
          </a:xfrm>
        </p:spPr>
        <p:txBody>
          <a:bodyPr>
            <a:noAutofit/>
          </a:bodyPr>
          <a:lstStyle>
            <a:lvl1pPr marL="0" indent="0" algn="ctr">
              <a:buNone/>
              <a:defRPr sz="3500" b="0" i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Alexander Martensson</a:t>
            </a:r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A1D8F0C1-128A-435B-8585-F0B32496EC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35722" y="5230723"/>
            <a:ext cx="5920556" cy="474519"/>
          </a:xfrm>
        </p:spPr>
        <p:txBody>
          <a:bodyPr>
            <a:noAutofit/>
          </a:bodyPr>
          <a:lstStyle>
            <a:lvl1pPr marL="0" indent="0" algn="ctr">
              <a:buNone/>
              <a:defRPr sz="35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martensson@example.com</a:t>
            </a:r>
          </a:p>
        </p:txBody>
      </p:sp>
      <p:sp>
        <p:nvSpPr>
          <p:cNvPr id="22" name="Text Placeholder 26">
            <a:extLst>
              <a:ext uri="{FF2B5EF4-FFF2-40B4-BE49-F238E27FC236}">
                <a16:creationId xmlns:a16="http://schemas.microsoft.com/office/drawing/2014/main" id="{90B48E8B-E525-4852-9167-5281C64B1C3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12235" y="4929014"/>
            <a:ext cx="4367531" cy="288000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Email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C5EB90F-1ADD-412B-9044-2CC607B786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0856" y="993494"/>
            <a:ext cx="10104124" cy="1517356"/>
          </a:xfrm>
        </p:spPr>
        <p:txBody>
          <a:bodyPr>
            <a:noAutofit/>
          </a:bodyPr>
          <a:lstStyle>
            <a:lvl1pPr algn="ctr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40A1271-E1E7-40AB-9552-9B42495440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56204" y="2421953"/>
            <a:ext cx="5879592" cy="64008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71178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View of a mountain range">
            <a:extLst>
              <a:ext uri="{FF2B5EF4-FFF2-40B4-BE49-F238E27FC236}">
                <a16:creationId xmlns:a16="http://schemas.microsoft.com/office/drawing/2014/main" id="{1DAC5403-E1D0-4032-A9FE-410B2982643C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46C517-01CF-4924-81A5-DAD4CE0BFA6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70000"/>
                </a:schemeClr>
              </a:gs>
              <a:gs pos="100000">
                <a:schemeClr val="accent3">
                  <a:alpha val="7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7021" y="2107415"/>
            <a:ext cx="10117959" cy="2281355"/>
          </a:xfrm>
        </p:spPr>
        <p:txBody>
          <a:bodyPr>
            <a:noAutofit/>
          </a:bodyPr>
          <a:lstStyle>
            <a:lvl1pPr algn="ctr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91BBC0-FAFE-4A57-9925-6182B74C4C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879848" y="4453465"/>
            <a:ext cx="2432304" cy="64008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8214E67-DE9D-42F7-B713-798383BBD1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7021" y="4720036"/>
            <a:ext cx="10117959" cy="1101898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buNone/>
              <a:defRPr lang="en-US" sz="3500" b="0" i="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noProof="0" smtClean="0"/>
              <a:t>Click to edit Master subtitle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38553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1747488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1B00995-C0FC-4EC6-A9B0-828FB28FC47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35114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1747488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122F4F2-F130-4DBE-B244-1D59BBE5CD9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D4CE5575-876A-4335-83ED-6B346DA1B4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5035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1747488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1F82F6E-10E8-4A58-9655-E18D14D7901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40863"/>
            <a:ext cx="5157787" cy="664211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2F6C18E-5BCB-42EF-9310-5BD6E011DF2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BA2923F-D123-40C6-A193-B86D683D5B51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840863"/>
            <a:ext cx="5183188" cy="6642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305C175-94AC-44DD-9321-0A8DBDF22DA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998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2105709"/>
            <a:ext cx="374904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1C3E675-6E45-4A81-AEA3-D36388222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E4B599D-7641-40C1-8DAE-110A36403CF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77592"/>
            <a:ext cx="3932237" cy="3691396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09FEF38-E3A7-4527-97CB-AF528BAEBA8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0012" y="457200"/>
            <a:ext cx="6172200" cy="540861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79474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2105709"/>
            <a:ext cx="374904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1C3E675-6E45-4A81-AEA3-D36388222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E4B599D-7641-40C1-8DAE-110A36403CF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77592"/>
            <a:ext cx="3932237" cy="3691396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B69B4CE-EB2F-46CF-9A80-64E44E5E95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9830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2920" y="1667974"/>
            <a:ext cx="356616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2B3756-19E0-4B2F-B1D5-7664E0B38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183200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6306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7629"/>
            <a:ext cx="10515600" cy="1325563"/>
          </a:xfrm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017776" y="1667974"/>
            <a:ext cx="8156448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10000CCD-6AFF-4E65-8858-5502306E58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5578" y="1960171"/>
            <a:ext cx="882686" cy="1092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8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D5D777E5-98F6-416A-8D23-3399269D85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2535" y="1984171"/>
            <a:ext cx="3103110" cy="10323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3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C979BADF-99B5-4C91-AAE5-FC2C4DBEDE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20642" y="1960171"/>
            <a:ext cx="882686" cy="1092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8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6706F6A2-1599-4D73-9288-3ECEACDDCA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77939" y="1984171"/>
            <a:ext cx="2243918" cy="10323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3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BAE5E245-1702-4722-895D-0808BB0A86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06755" y="1977950"/>
            <a:ext cx="882686" cy="1092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8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6" name="Text Placeholder 24">
            <a:extLst>
              <a:ext uri="{FF2B5EF4-FFF2-40B4-BE49-F238E27FC236}">
                <a16:creationId xmlns:a16="http://schemas.microsoft.com/office/drawing/2014/main" id="{3701E665-3CED-413C-BAC6-CE003B1494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64052" y="2001950"/>
            <a:ext cx="2959116" cy="10323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3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24">
            <a:extLst>
              <a:ext uri="{FF2B5EF4-FFF2-40B4-BE49-F238E27FC236}">
                <a16:creationId xmlns:a16="http://schemas.microsoft.com/office/drawing/2014/main" id="{E01406B4-D44B-4D1E-91F3-D87541EAD4C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20059" y="310399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9AAD5CF9-9A59-4C5F-8C29-B92AD601211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18684" y="310399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9" name="Text Placeholder 24">
            <a:extLst>
              <a:ext uri="{FF2B5EF4-FFF2-40B4-BE49-F238E27FC236}">
                <a16:creationId xmlns:a16="http://schemas.microsoft.com/office/drawing/2014/main" id="{C6725172-65CC-4645-B23F-E77886468F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94793" y="3103993"/>
            <a:ext cx="2599197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0EA5E6CA-5C78-4B75-BA22-59750E7D450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76955" y="3102450"/>
            <a:ext cx="3726423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1" name="Text Placeholder 24">
            <a:extLst>
              <a:ext uri="{FF2B5EF4-FFF2-40B4-BE49-F238E27FC236}">
                <a16:creationId xmlns:a16="http://schemas.microsoft.com/office/drawing/2014/main" id="{E1C61752-F57C-4FBF-93F3-06F43CCA43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57040" y="5751926"/>
            <a:ext cx="8877920" cy="470478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2" name="Text Placeholder 24">
            <a:extLst>
              <a:ext uri="{FF2B5EF4-FFF2-40B4-BE49-F238E27FC236}">
                <a16:creationId xmlns:a16="http://schemas.microsoft.com/office/drawing/2014/main" id="{E0232175-FB97-4039-8136-B9DD27441C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4791" y="5070254"/>
            <a:ext cx="259919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6E5262C3-0603-403F-AB36-FB4EB9FC7BC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90713" y="5070254"/>
            <a:ext cx="371266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4" name="Picture Placeholder 12">
            <a:extLst>
              <a:ext uri="{FF2B5EF4-FFF2-40B4-BE49-F238E27FC236}">
                <a16:creationId xmlns:a16="http://schemas.microsoft.com/office/drawing/2014/main" id="{D2FBACFC-8B68-4A37-95A4-26BE5A23D759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020058" y="3976866"/>
            <a:ext cx="3273552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6" name="Picture Placeholder 12">
            <a:extLst>
              <a:ext uri="{FF2B5EF4-FFF2-40B4-BE49-F238E27FC236}">
                <a16:creationId xmlns:a16="http://schemas.microsoft.com/office/drawing/2014/main" id="{5A6A36C6-8489-4333-927A-141D8F98AE5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2" y="4041034"/>
            <a:ext cx="2599199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7" name="Picture Placeholder 9">
            <a:extLst>
              <a:ext uri="{FF2B5EF4-FFF2-40B4-BE49-F238E27FC236}">
                <a16:creationId xmlns:a16="http://schemas.microsoft.com/office/drawing/2014/main" id="{BB2DF986-C446-4302-9099-B1512AD5D8C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4041034"/>
            <a:ext cx="2599200" cy="8964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1389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E88C711-3D16-496B-BF96-001A0C0A3AA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682374" y="6430061"/>
            <a:ext cx="241402" cy="197510"/>
          </a:xfrm>
          <a:prstGeom prst="rect">
            <a:avLst/>
          </a:prstGeom>
          <a:noFill/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3410712"/>
            <a:ext cx="11932920" cy="3319272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81036"/>
            <a:ext cx="10515600" cy="78263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70604" y="4804366"/>
            <a:ext cx="4050792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4F6DD4A-6071-4D11-ABDB-28EA5AC871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942478"/>
            <a:ext cx="10515600" cy="45908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en-US" sz="230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3477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with pine trees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685800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1169256"/>
            <a:ext cx="5285914" cy="782638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28AD4F5-2320-4533-9EC4-9832091E65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2136036"/>
            <a:ext cx="5285914" cy="857098"/>
          </a:xfrm>
        </p:spPr>
        <p:txBody>
          <a:bodyPr>
            <a:normAutofit/>
          </a:bodyPr>
          <a:lstStyle>
            <a:lvl1pPr marL="0" indent="0" algn="l">
              <a:buNone/>
              <a:defRPr sz="2300">
                <a:solidFill>
                  <a:schemeClr val="bg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1992586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302F0820-F94A-40EF-B3BE-26CD0CB551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199" y="3100269"/>
            <a:ext cx="5288963" cy="2588637"/>
          </a:xfrm>
        </p:spPr>
        <p:txBody>
          <a:bodyPr lIns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1395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Close up view of lake edge with mountain range background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3319272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1093460"/>
            <a:ext cx="5320386" cy="782638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28AD4F5-2320-4533-9EC4-9832091E65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2060240"/>
            <a:ext cx="5320386" cy="882524"/>
          </a:xfrm>
        </p:spPr>
        <p:txBody>
          <a:bodyPr>
            <a:normAutofit/>
          </a:bodyPr>
          <a:lstStyle>
            <a:lvl1pPr marL="0" indent="0" algn="l">
              <a:buNone/>
              <a:defRPr sz="2300">
                <a:solidFill>
                  <a:schemeClr val="bg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4693" y="1916790"/>
            <a:ext cx="4500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4B6CBCCA-9781-462D-AF43-C6AAE3D1AA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17897" y="1125545"/>
            <a:ext cx="4707842" cy="1849304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9193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ec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3373955-AB5B-4186-8098-9DBA0AB2650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59649" y="2738211"/>
            <a:ext cx="4183650" cy="454353"/>
          </a:xfrm>
        </p:spPr>
        <p:txBody>
          <a:bodyPr>
            <a:noAutofit/>
          </a:bodyPr>
          <a:lstStyle>
            <a:lvl1pPr marL="0" indent="0">
              <a:buNone/>
              <a:defRPr sz="3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9" name="Text Placeholder 26">
            <a:extLst>
              <a:ext uri="{FF2B5EF4-FFF2-40B4-BE49-F238E27FC236}">
                <a16:creationId xmlns:a16="http://schemas.microsoft.com/office/drawing/2014/main" id="{B534F865-65DF-4129-9CE5-414E249375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1835244"/>
            <a:ext cx="10515599" cy="629105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3A3472E-32B4-4CAD-B5D0-420AA3FB4CE3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627121" y="2738211"/>
            <a:ext cx="4183650" cy="454353"/>
          </a:xfrm>
        </p:spPr>
        <p:txBody>
          <a:bodyPr>
            <a:noAutofit/>
          </a:bodyPr>
          <a:lstStyle>
            <a:lvl1pPr marL="0" indent="0">
              <a:buNone/>
              <a:defRPr sz="3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11" name="Text Placeholder 26">
            <a:extLst>
              <a:ext uri="{FF2B5EF4-FFF2-40B4-BE49-F238E27FC236}">
                <a16:creationId xmlns:a16="http://schemas.microsoft.com/office/drawing/2014/main" id="{1AEED068-3EA0-4BF4-875C-02473E9EB0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59649" y="3428501"/>
            <a:ext cx="4365625" cy="2333625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26">
            <a:extLst>
              <a:ext uri="{FF2B5EF4-FFF2-40B4-BE49-F238E27FC236}">
                <a16:creationId xmlns:a16="http://schemas.microsoft.com/office/drawing/2014/main" id="{3590B9DA-A2DF-4AE1-9A98-C7B84F48C3A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27121" y="3428501"/>
            <a:ext cx="4365625" cy="2333625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7629"/>
            <a:ext cx="10515600" cy="1325563"/>
          </a:xfrm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1752" y="1667974"/>
            <a:ext cx="3968496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50372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Text Placeholder 26">
            <a:extLst>
              <a:ext uri="{FF2B5EF4-FFF2-40B4-BE49-F238E27FC236}">
                <a16:creationId xmlns:a16="http://schemas.microsoft.com/office/drawing/2014/main" id="{B534F865-65DF-4129-9CE5-414E249375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1248" y="3359239"/>
            <a:ext cx="4357688" cy="2252574"/>
          </a:xfrm>
        </p:spPr>
        <p:txBody>
          <a:bodyPr lIns="0" rIns="0">
            <a:noAutofit/>
          </a:bodyPr>
          <a:lstStyle>
            <a:lvl1pPr marL="0" indent="0" algn="l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2081624"/>
            <a:ext cx="4357688" cy="1325563"/>
          </a:xfrm>
        </p:spPr>
        <p:txBody>
          <a:bodyPr lIns="0" r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1877" y="3191969"/>
            <a:ext cx="3968496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6" name="Chart Placeholder 18">
            <a:extLst>
              <a:ext uri="{FF2B5EF4-FFF2-40B4-BE49-F238E27FC236}">
                <a16:creationId xmlns:a16="http://schemas.microsoft.com/office/drawing/2014/main" id="{BE9C98A7-B145-402E-BADA-CE785E3BA996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6981371" y="1246188"/>
            <a:ext cx="4284663" cy="43656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noProof="0" smtClean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25342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Text Placeholder 26">
            <a:extLst>
              <a:ext uri="{FF2B5EF4-FFF2-40B4-BE49-F238E27FC236}">
                <a16:creationId xmlns:a16="http://schemas.microsoft.com/office/drawing/2014/main" id="{B534F865-65DF-4129-9CE5-414E249375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83563" y="3359239"/>
            <a:ext cx="2596896" cy="2252574"/>
          </a:xfrm>
        </p:spPr>
        <p:txBody>
          <a:bodyPr lIns="0" rIns="0">
            <a:noAutofit/>
          </a:bodyPr>
          <a:lstStyle>
            <a:lvl1pPr marL="0" indent="0" algn="l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62" y="1757774"/>
            <a:ext cx="2669859" cy="1325563"/>
          </a:xfrm>
        </p:spPr>
        <p:txBody>
          <a:bodyPr lIns="0" r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83563" y="3191969"/>
            <a:ext cx="1545336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Table Placeholder 17">
            <a:extLst>
              <a:ext uri="{FF2B5EF4-FFF2-40B4-BE49-F238E27FC236}">
                <a16:creationId xmlns:a16="http://schemas.microsoft.com/office/drawing/2014/main" id="{62814DE5-26B2-4A8E-BA8D-A2E4C5547EB9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911225" y="1505433"/>
            <a:ext cx="6561138" cy="384713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noProof="0" smtClean="0"/>
              <a:t>Click icon to add table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01947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3C23D1-BE9A-4E52-9BEF-D55C4CB7574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645798" y="6386170"/>
            <a:ext cx="307239" cy="343814"/>
          </a:xfrm>
          <a:prstGeom prst="rect">
            <a:avLst/>
          </a:prstGeom>
          <a:noFill/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236829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Text Placeholder 26">
            <a:extLst>
              <a:ext uri="{FF2B5EF4-FFF2-40B4-BE49-F238E27FC236}">
                <a16:creationId xmlns:a16="http://schemas.microsoft.com/office/drawing/2014/main" id="{B33A3032-1037-4342-827F-CF13499782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1835244"/>
            <a:ext cx="10515599" cy="629105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D6F6A17-AFDC-40C7-9D63-50FA052A1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7629"/>
            <a:ext cx="10515600" cy="1325563"/>
          </a:xfrm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IMAGE SLIDE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68B9DC-C6AF-45D4-BBA3-A5EF781EAB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759708" y="1667974"/>
            <a:ext cx="4672584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61272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8873"/>
            <a:ext cx="10515600" cy="1325563"/>
          </a:xfrm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VIDEO SLIDE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6" name="Media Placeholder 7">
            <a:extLst>
              <a:ext uri="{FF2B5EF4-FFF2-40B4-BE49-F238E27FC236}">
                <a16:creationId xmlns:a16="http://schemas.microsoft.com/office/drawing/2014/main" id="{A11F77F4-4B16-4503-B9B6-AE22C686E3E3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1395984" y="1497770"/>
            <a:ext cx="9400032" cy="4215384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99738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5097E-EB08-4475-9112-275B84027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DB6A3A-74E6-4FE2-8AD2-CEB0704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128AA-FDF4-4DD5-A009-3C58D2457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48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C2DC0-7E13-4A66-9F9B-371BA9C6E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1184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F296578-6D40-435B-861E-0904DDC10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8484"/>
            <a:ext cx="3398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22399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7" r:id="rId2"/>
    <p:sldLayoutId id="2147483678" r:id="rId3"/>
    <p:sldLayoutId id="2147483679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87" r:id="rId17"/>
    <p:sldLayoutId id="2147483695" r:id="rId18"/>
    <p:sldLayoutId id="2147483688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7106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4407" userDrawn="1">
          <p15:clr>
            <a:srgbClr val="F26B43"/>
          </p15:clr>
        </p15:guide>
        <p15:guide id="6" pos="3273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  <p15:guide id="9" pos="302" userDrawn="1">
          <p15:clr>
            <a:srgbClr val="F26B43"/>
          </p15:clr>
        </p15:guide>
        <p15:guide id="10" pos="737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857963-8D3D-4F24-B535-54652EE09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5343" y="386770"/>
            <a:ext cx="10117959" cy="1402701"/>
          </a:xfrm>
        </p:spPr>
        <p:txBody>
          <a:bodyPr/>
          <a:lstStyle/>
          <a:p>
            <a:r>
              <a:rPr lang="bg-BG" sz="4800" dirty="0"/>
              <a:t>З</a:t>
            </a:r>
            <a:r>
              <a:rPr lang="ru-RU" sz="4800" dirty="0" smtClean="0"/>
              <a:t>астрашеното </a:t>
            </a:r>
            <a:r>
              <a:rPr lang="ru-RU" sz="4800" dirty="0"/>
              <a:t>биоразнообразие на България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23514F-9C9F-4868-A7D9-66CAA07E61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35343" y="5457456"/>
            <a:ext cx="10090287" cy="1101897"/>
          </a:xfrm>
        </p:spPr>
        <p:txBody>
          <a:bodyPr/>
          <a:lstStyle/>
          <a:p>
            <a:r>
              <a:rPr lang="ru-RU" dirty="0" smtClean="0"/>
              <a:t>Изготвил: Цветомир Недялков</a:t>
            </a:r>
            <a:endParaRPr lang="ru-R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6684" y="1868130"/>
            <a:ext cx="4975276" cy="3033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7 minutes relaxation music,meditation music 7 minute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49702" y="6152953"/>
            <a:ext cx="527665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2316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10267">
        <p14:reveal/>
      </p:transition>
    </mc:Choice>
    <mc:Fallback>
      <p:transition spd="slow" advTm="102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838202" y="1726258"/>
            <a:ext cx="10515599" cy="629105"/>
          </a:xfrm>
        </p:spPr>
        <p:txBody>
          <a:bodyPr/>
          <a:lstStyle/>
          <a:p>
            <a:r>
              <a:rPr lang="ru-RU" dirty="0"/>
              <a:t>В Червената книга на България са вписани 19 </a:t>
            </a:r>
            <a:r>
              <a:rPr lang="ru-RU" dirty="0" smtClean="0"/>
              <a:t>бозайника.</a:t>
            </a:r>
          </a:p>
          <a:p>
            <a:r>
              <a:rPr lang="ru-RU" dirty="0"/>
              <a:t>Част от защитените видове са:</a:t>
            </a:r>
            <a:endParaRPr lang="ru-RU" dirty="0" smtClean="0"/>
          </a:p>
          <a:p>
            <a:endParaRPr lang="bg-BG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2B381BA-F1D7-483F-B759-9C3451355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619734"/>
            <a:ext cx="10515600" cy="543364"/>
          </a:xfrm>
        </p:spPr>
        <p:txBody>
          <a:bodyPr>
            <a:normAutofit fontScale="90000"/>
          </a:bodyPr>
          <a:lstStyle/>
          <a:p>
            <a:r>
              <a:rPr lang="bg-BG" dirty="0" smtClean="0"/>
              <a:t>2. БОЗАЙНИЦИ</a:t>
            </a:r>
            <a:r>
              <a:rPr lang="bg-BG" dirty="0"/>
              <a:t/>
            </a:r>
            <a:br>
              <a:rPr lang="bg-BG" dirty="0"/>
            </a:br>
            <a:r>
              <a:rPr lang="bg-BG" dirty="0"/>
              <a:t/>
            </a:r>
            <a:br>
              <a:rPr lang="bg-BG" dirty="0"/>
            </a:b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5865" y="2547629"/>
            <a:ext cx="6340270" cy="37399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09279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Пъстрият пор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11</a:t>
            </a:fld>
            <a:endParaRPr lang="en-US" noProof="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41248" y="2136036"/>
            <a:ext cx="5285914" cy="3655164"/>
          </a:xfrm>
        </p:spPr>
        <p:txBody>
          <a:bodyPr>
            <a:normAutofit fontScale="92500"/>
          </a:bodyPr>
          <a:lstStyle/>
          <a:p>
            <a:r>
              <a:rPr lang="ru-RU" dirty="0"/>
              <a:t>Пъстрият пор е рядък хищник. Дължината на тялото е 28-38 см, а теглото му е 0,7 кг. Опашката е дълга 12-20 см и има тъмнокафяв край.</a:t>
            </a:r>
          </a:p>
          <a:p>
            <a:r>
              <a:rPr lang="ru-RU" dirty="0"/>
              <a:t>По принцип обитава степи, полупустини и пустини. Обикновено живее на укрепени и равни пясъчни райони.</a:t>
            </a:r>
          </a:p>
          <a:p>
            <a:r>
              <a:rPr lang="ru-RU" dirty="0"/>
              <a:t>Пъстрият пор е нощно животно. Храни се с гризачи (полевки, суяци, пискуни и др.), птици и яйца. Живее поединично. Пъстрият пор е активен главно през нощта.</a:t>
            </a:r>
            <a:endParaRPr lang="bg-BG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2589" y="1951894"/>
            <a:ext cx="4645281" cy="3497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0801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Дивата котка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12</a:t>
            </a:fld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4968" y="2136036"/>
            <a:ext cx="6075753" cy="3900970"/>
          </a:xfrm>
        </p:spPr>
        <p:txBody>
          <a:bodyPr>
            <a:normAutofit/>
          </a:bodyPr>
          <a:lstStyle/>
          <a:p>
            <a:r>
              <a:rPr lang="ru-RU" dirty="0"/>
              <a:t>Дивата котка е дребен хищник от семейство Котки. Дължината ѝ е от 45 до 80 cm (91), височина до 43 cm, опашка 29-34 cm, тегло от 3 до 8 кг. Живее в скалисти или гористи местности и се храни с дребни бозайници, като гризачи и зайци. Известни са и случаи на нападение над по-млади сърни и кози. Предпочита да ловува нощем и избягва срещите с хора, поради което са много редки случаите на прякото ѝ наблюдение в природата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2820" t="1321" r="2566" b="-1321"/>
          <a:stretch/>
        </p:blipFill>
        <p:spPr>
          <a:xfrm>
            <a:off x="7138220" y="1560574"/>
            <a:ext cx="4852403" cy="3846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35076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13</a:t>
            </a:fld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838201" y="1711399"/>
            <a:ext cx="10515599" cy="545376"/>
          </a:xfrm>
        </p:spPr>
        <p:txBody>
          <a:bodyPr/>
          <a:lstStyle/>
          <a:p>
            <a:r>
              <a:rPr lang="ru-RU" dirty="0"/>
              <a:t>В Червената книга са описани 2 земноводни (алпийски тритон и сирийска чесновница) и 13 влечуги. Част от защитените видове са:</a:t>
            </a:r>
          </a:p>
          <a:p>
            <a:r>
              <a:rPr lang="ru-RU" dirty="0"/>
              <a:t>Част от защитените видове са:</a:t>
            </a:r>
            <a:endParaRPr lang="bg-BG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ЗЕМНОВОДНИ И ВЛЕЧУГИ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233" y="2630359"/>
            <a:ext cx="7659328" cy="3853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5634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Леопардов смок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14</a:t>
            </a:fld>
            <a:endParaRPr lang="en-US" noProof="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41248" y="2136036"/>
            <a:ext cx="5285914" cy="3802648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Името на вида се дължи на оцветяването на петнистата форма, която е и по-често срещана в България</a:t>
            </a:r>
          </a:p>
          <a:p>
            <a:r>
              <a:rPr lang="ru-RU" dirty="0"/>
              <a:t>Леопардовият смок обитава обрасли с треви и храсти сухи и топли скалисти местности. През лятото е активен главно през нощта, а през деня се укрива под камъни или храсти.</a:t>
            </a:r>
          </a:p>
          <a:p>
            <a:r>
              <a:rPr lang="ru-RU" dirty="0"/>
              <a:t>Храни се главно с дребни гризачи и насекомоядни, по-рядко с гущери, малки на птици и други.</a:t>
            </a:r>
            <a:endParaRPr lang="bg-BG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6506" t="2753" r="8683" b="-2753"/>
          <a:stretch/>
        </p:blipFill>
        <p:spPr>
          <a:xfrm>
            <a:off x="7118555" y="1394031"/>
            <a:ext cx="4847303" cy="4286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4998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67347"/>
            <a:ext cx="5844687" cy="782638"/>
          </a:xfrm>
        </p:spPr>
        <p:txBody>
          <a:bodyPr>
            <a:normAutofit fontScale="90000"/>
          </a:bodyPr>
          <a:lstStyle/>
          <a:p>
            <a:r>
              <a:rPr lang="bg-BG" sz="4400" dirty="0"/>
              <a:t>Шипоопашата костенурка</a:t>
            </a:r>
            <a:r>
              <a:rPr lang="bg-BG" dirty="0"/>
              <a:t/>
            </a:r>
            <a:br>
              <a:rPr lang="bg-BG" dirty="0"/>
            </a:br>
            <a:r>
              <a:rPr lang="bg-BG" dirty="0"/>
              <a:t/>
            </a:r>
            <a:br>
              <a:rPr lang="bg-BG" dirty="0"/>
            </a:br>
            <a:endParaRPr lang="bg-BG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15</a:t>
            </a:fld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1248" y="2136036"/>
            <a:ext cx="5285914" cy="3982448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Шипоопашатата костенурка достига до 3-4 kg тегло (източния подвид е по-едър) и 28 cm дължина.</a:t>
            </a:r>
          </a:p>
          <a:p>
            <a:r>
              <a:rPr lang="ru-RU" dirty="0"/>
              <a:t>В България се среща подвидът Източна шипоопашата .</a:t>
            </a:r>
          </a:p>
          <a:p>
            <a:r>
              <a:rPr lang="ru-RU" dirty="0"/>
              <a:t>Шипоопашатата костенурка предпочита редки гори, за разлика от шипобедрената костенурка, която е типична за тревистите ландшафти.Шипоопашатата костенурка е активна през деня. Храни се главно с трева и паднали горски плодове, рядко с безгръбначни. Зимува в дупки с дълбочина до 90 cm, които изкопава в сухи склонове с рохкава почва.</a:t>
            </a:r>
          </a:p>
          <a:p>
            <a:endParaRPr lang="ru-RU" dirty="0"/>
          </a:p>
          <a:p>
            <a:endParaRPr lang="bg-BG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9CABBE"/>
              </a:clrFrom>
              <a:clrTo>
                <a:srgbClr val="9CABB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1516" y="1555362"/>
            <a:ext cx="4556523" cy="3495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36863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16</a:t>
            </a:fld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838201" y="1746754"/>
            <a:ext cx="10515599" cy="629105"/>
          </a:xfrm>
        </p:spPr>
        <p:txBody>
          <a:bodyPr/>
          <a:lstStyle/>
          <a:p>
            <a:r>
              <a:rPr lang="ru-RU" dirty="0"/>
              <a:t>В Червената книга са вписани 2 кръглоусти и 22 костни риби.</a:t>
            </a:r>
          </a:p>
          <a:p>
            <a:r>
              <a:rPr lang="ru-RU" dirty="0"/>
              <a:t>Част от застрашените от изчезване риби са:</a:t>
            </a:r>
            <a:endParaRPr lang="bg-BG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РИБИ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3407" y="2625630"/>
            <a:ext cx="4758812" cy="39902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78631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Дунавска минога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17</a:t>
            </a:fld>
            <a:endParaRPr lang="en-US" noProof="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41248" y="2136035"/>
            <a:ext cx="5285914" cy="4068119"/>
          </a:xfrm>
        </p:spPr>
        <p:txBody>
          <a:bodyPr/>
          <a:lstStyle/>
          <a:p>
            <a:r>
              <a:rPr lang="ru-RU" dirty="0"/>
              <a:t>Дунавската минога е вид Минога от клас Безчелюстни, разред Миноги. Представителите на този клас са </a:t>
            </a:r>
            <a:r>
              <a:rPr lang="ru-RU" dirty="0" smtClean="0"/>
              <a:t>най-примитивните гръбначни </a:t>
            </a:r>
            <a:r>
              <a:rPr lang="ru-RU" dirty="0"/>
              <a:t>в </a:t>
            </a:r>
            <a:r>
              <a:rPr lang="ru-RU" dirty="0" smtClean="0"/>
              <a:t>европейската </a:t>
            </a:r>
            <a:r>
              <a:rPr lang="ru-RU" dirty="0"/>
              <a:t>фауна.</a:t>
            </a:r>
          </a:p>
          <a:p>
            <a:r>
              <a:rPr lang="ru-RU" dirty="0"/>
              <a:t>Основната част от популацията на вида предпочита бистри и чисти води, като разпределението на индивидите в речното течение зависи от наличието и изобилието на подходяща храна. ларвите живеят заровени в тинята на дъното.</a:t>
            </a:r>
          </a:p>
          <a:p>
            <a:endParaRPr lang="ru-RU" dirty="0"/>
          </a:p>
          <a:p>
            <a:endParaRPr lang="bg-BG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8556" y="1677321"/>
            <a:ext cx="4848992" cy="3185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4430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Михалца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18</a:t>
            </a:fld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10086" y="2145868"/>
            <a:ext cx="5285914" cy="3881306"/>
          </a:xfrm>
        </p:spPr>
        <p:txBody>
          <a:bodyPr/>
          <a:lstStyle/>
          <a:p>
            <a:r>
              <a:rPr lang="ru-RU" dirty="0"/>
              <a:t>Михалцата е единственият представител от семейството на Треските, обитаващ сладки води. Тя е студенолюбива риба, проявяваща активност при температура на водата, не по-висока от 10 градуса, и по тази причина през лятото е практически невъзможно да бъде уловена.</a:t>
            </a:r>
          </a:p>
          <a:p>
            <a:endParaRPr lang="ru-RU" dirty="0"/>
          </a:p>
          <a:p>
            <a:endParaRPr lang="bg-BG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4004" y="1951894"/>
            <a:ext cx="4972022" cy="3462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2711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167148" y="1825625"/>
            <a:ext cx="11887200" cy="4879975"/>
          </a:xfrm>
        </p:spPr>
        <p:txBody>
          <a:bodyPr>
            <a:normAutofit/>
          </a:bodyPr>
          <a:lstStyle/>
          <a:p>
            <a:r>
              <a:rPr lang="ru-RU" dirty="0"/>
              <a:t>За да се защити биоразнообразието на планетата, първо трябва да се установят и изследват факторите, които водят до включването на толкова много видове в графата застрашен вид. Загубата на хабитат е сред най-разпространените причини водещи да застрашаването на видовете, като е причина за тази съдба на 85% от засегнатите видове. Човека има огромно влияние върху изчезването на видовете и техните хабитати. “Използвайки ресурси, енергия и нови площи през последните няколко века, човекът, е причинил постоянно намаляване в разнообразието на живи форми, в почти всички части на света.” </a:t>
            </a:r>
            <a:r>
              <a:rPr lang="ru-RU" dirty="0" smtClean="0"/>
              <a:t>Нерядко </a:t>
            </a:r>
            <a:r>
              <a:rPr lang="ru-RU" dirty="0"/>
              <a:t>човекът, въз основа на своите лични потребности и възгледи решава кои видове да бъдат защитени и кои са вредни и подлежат на изтребнение.[4] По този начин допълнително нанася дисонанс в засегнатите екосистеми.</a:t>
            </a:r>
            <a:endParaRPr lang="bg-BG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Влияние върху биоразнообразието</a:t>
            </a:r>
          </a:p>
        </p:txBody>
      </p:sp>
    </p:spTree>
    <p:extLst>
      <p:ext uri="{BB962C8B-B14F-4D97-AF65-F5344CB8AC3E}">
        <p14:creationId xmlns:p14="http://schemas.microsoft.com/office/powerpoint/2010/main" val="3453685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E7209B-EA97-4E46-B935-409525612C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838199" y="2025446"/>
            <a:ext cx="5288963" cy="4458164"/>
          </a:xfrm>
        </p:spPr>
        <p:txBody>
          <a:bodyPr>
            <a:normAutofit/>
          </a:bodyPr>
          <a:lstStyle/>
          <a:p>
            <a:r>
              <a:rPr lang="ru-RU" sz="2000" dirty="0"/>
              <a:t>Биологичното разнообразие (биоразнообразието) на България е научен термин, обединяващ в себе си разнообразието на всички живи форми в България, която се нарежда на едно от първите места в Европа по своето биоразнообразие. Този факт е повлиян от разнородния климат, хидрология, геология и топография на </a:t>
            </a:r>
            <a:r>
              <a:rPr lang="ru-RU" sz="2000" dirty="0" smtClean="0"/>
              <a:t>страната.</a:t>
            </a:r>
            <a:endParaRPr lang="ru-RU" sz="2000" dirty="0"/>
          </a:p>
          <a:p>
            <a:r>
              <a:rPr lang="ru-RU" sz="2000" dirty="0" smtClean="0"/>
              <a:t>Биоразнообразието </a:t>
            </a:r>
            <a:r>
              <a:rPr lang="ru-RU" sz="2000" dirty="0"/>
              <a:t>на България е застрашено от човешката дейност, защото тя уврежда околната </a:t>
            </a:r>
            <a:r>
              <a:rPr lang="ru-RU" sz="2000" dirty="0" smtClean="0"/>
              <a:t>среда.</a:t>
            </a:r>
            <a:endParaRPr lang="bg-BG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7410" y="324465"/>
            <a:ext cx="2954232" cy="17009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2476" y="2223500"/>
            <a:ext cx="3138333" cy="20901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2806" y="4511685"/>
            <a:ext cx="3163441" cy="197568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3897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444">
        <p15:prstTrans prst="pageCurlDouble"/>
      </p:transition>
    </mc:Choice>
    <mc:Fallback>
      <p:transition spd="slow" advTm="4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20</a:t>
            </a:fld>
            <a:endParaRPr lang="en-US" noProof="0" dirty="0"/>
          </a:p>
        </p:txBody>
      </p:sp>
      <p:pic>
        <p:nvPicPr>
          <p:cNvPr id="6" name="Защитени растения и животни в България - Човекът и природата 4 клас _ academic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87" y="147484"/>
            <a:ext cx="11916697" cy="655811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026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7652" y="137652"/>
            <a:ext cx="11936361" cy="4251119"/>
          </a:xfrm>
        </p:spPr>
        <p:txBody>
          <a:bodyPr/>
          <a:lstStyle/>
          <a:p>
            <a:r>
              <a:rPr lang="bg-BG" dirty="0" smtClean="0"/>
              <a:t>Благодаря за вниманието!</a:t>
            </a:r>
            <a:endParaRPr lang="bg-BG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0" y="6118225"/>
            <a:ext cx="549275" cy="365125"/>
          </a:xfrm>
        </p:spPr>
        <p:txBody>
          <a:bodyPr/>
          <a:lstStyle/>
          <a:p>
            <a:fld id="{D495E168-DA5E-4888-8D8A-92B118324C14}" type="slidenum">
              <a:rPr lang="en-US" noProof="0" smtClean="0"/>
              <a:pPr/>
              <a:t>21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82750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3D545-C417-48EA-9543-078BF8EB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844792"/>
            <a:ext cx="5285914" cy="782638"/>
          </a:xfrm>
        </p:spPr>
        <p:txBody>
          <a:bodyPr>
            <a:normAutofit fontScale="90000"/>
          </a:bodyPr>
          <a:lstStyle/>
          <a:p>
            <a:r>
              <a:rPr lang="bg-BG" dirty="0" smtClean="0"/>
              <a:t>Застрашен вид </a:t>
            </a:r>
            <a:br>
              <a:rPr lang="bg-BG" dirty="0" smtClean="0"/>
            </a:br>
            <a:r>
              <a:rPr lang="bg-BG" dirty="0" smtClean="0"/>
              <a:t>Същност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E54AC28-9C3E-4734-B2BB-5EC5F60F55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199" y="2264527"/>
            <a:ext cx="5651091" cy="3526673"/>
          </a:xfrm>
        </p:spPr>
        <p:txBody>
          <a:bodyPr>
            <a:normAutofit/>
          </a:bodyPr>
          <a:lstStyle/>
          <a:p>
            <a:r>
              <a:rPr lang="ru-RU" sz="2000" dirty="0"/>
              <a:t>Застрашен вид е биологичен вид, за който съществува риск да изчезне, тъй като числеността на популацията му е силно намаляла или има опасност да не успее да се приспособи към промените в окръжаващата го среда. В много страни има специални правни норми, защитаващи някои от застрашените видове чрез забрана на лова им или създаване на защитени територии.</a:t>
            </a:r>
            <a:endParaRPr 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492004-FF5A-486F-BD35-52AACB74C6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8994" y="1229033"/>
            <a:ext cx="3952567" cy="4062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236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4371">
        <p15:prstTrans prst="pageCurlDouble"/>
      </p:transition>
    </mc:Choice>
    <mc:Fallback>
      <p:transition spd="slow" advTm="43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7CBD36-E928-427F-BCF4-3FF2B77D4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71948" y="255639"/>
            <a:ext cx="4552336" cy="1801761"/>
          </a:xfrm>
        </p:spPr>
        <p:txBody>
          <a:bodyPr>
            <a:noAutofit/>
          </a:bodyPr>
          <a:lstStyle/>
          <a:p>
            <a:r>
              <a:rPr lang="bg-BG" sz="4400" dirty="0"/>
              <a:t>Категории </a:t>
            </a:r>
            <a:r>
              <a:rPr lang="bg-BG" sz="4400" dirty="0" smtClean="0"/>
              <a:t>застрашени </a:t>
            </a:r>
            <a:br>
              <a:rPr lang="bg-BG" sz="4400" dirty="0" smtClean="0"/>
            </a:br>
            <a:r>
              <a:rPr lang="bg-BG" sz="4400" dirty="0" smtClean="0"/>
              <a:t>видове </a:t>
            </a:r>
            <a:r>
              <a:rPr lang="bg-BG" sz="4400" dirty="0"/>
              <a:t>според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839788" y="2177592"/>
            <a:ext cx="4636780" cy="3691396"/>
          </a:xfrm>
        </p:spPr>
        <p:txBody>
          <a:bodyPr>
            <a:normAutofit/>
          </a:bodyPr>
          <a:lstStyle/>
          <a:p>
            <a:r>
              <a:rPr lang="ru-RU" sz="2200" dirty="0"/>
              <a:t>Критично застрашен вид (CR)</a:t>
            </a:r>
          </a:p>
          <a:p>
            <a:r>
              <a:rPr lang="ru-RU" sz="2200" dirty="0"/>
              <a:t>Застрашен вид (EN)</a:t>
            </a:r>
          </a:p>
          <a:p>
            <a:r>
              <a:rPr lang="ru-RU" sz="2200" dirty="0"/>
              <a:t>Уязвим вид (VU)</a:t>
            </a:r>
            <a:endParaRPr lang="bg-BG" sz="2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3046" y="557008"/>
            <a:ext cx="6194936" cy="5311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6584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1BA9B4B-C586-4B6B-8142-E49AC2D37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3669"/>
            <a:ext cx="10515600" cy="2844332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ИЗЧЕЗВАЩИ ЖИВОТНИ – ЧЕРВЕНАТА КНИГА НА БЪЛГАРИЯ</a:t>
            </a:r>
            <a:endParaRPr lang="en-US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32B1B3-C6FB-4075-BF96-89BEEBC1E9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25" y="2308484"/>
            <a:ext cx="714375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68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DBE06A-2C8A-44FA-9318-4BF6A8C3FF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1.ПТИЦИ</a:t>
            </a:r>
            <a:endParaRPr lang="bg-BG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670" y="2534317"/>
            <a:ext cx="7698658" cy="39492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20FFBF84-B41C-4FA8-BD4A-97F6C064C36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1687760"/>
            <a:ext cx="10515599" cy="629105"/>
          </a:xfrm>
        </p:spPr>
        <p:txBody>
          <a:bodyPr/>
          <a:lstStyle/>
          <a:p>
            <a:r>
              <a:rPr lang="ru-RU" dirty="0"/>
              <a:t>В България са установени 409 вида птици. Под защита са 327 вида. В Червената книга са включени 100 от тях. Част от защитените видове са:</a:t>
            </a:r>
            <a:endParaRPr lang="ru-RU" dirty="0" smtClean="0"/>
          </a:p>
          <a:p>
            <a:r>
              <a:rPr lang="ru-RU" dirty="0"/>
              <a:t/>
            </a:r>
            <a:br>
              <a:rPr lang="ru-RU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177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C2806C0-8AE3-4975-9946-CCD70055F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1169256"/>
            <a:ext cx="5529473" cy="782638"/>
          </a:xfrm>
        </p:spPr>
        <p:txBody>
          <a:bodyPr>
            <a:normAutofit fontScale="90000"/>
          </a:bodyPr>
          <a:lstStyle/>
          <a:p>
            <a:r>
              <a:rPr lang="bg-BG" dirty="0"/>
              <a:t>Ливадният дърдавец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8F9E36-CD39-4DDD-927C-C07E8C070A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41248" y="2136036"/>
            <a:ext cx="5285914" cy="3982448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На големина е колкото пъдпъдък (130-190 г. и 25-29 см).</a:t>
            </a:r>
          </a:p>
          <a:p>
            <a:r>
              <a:rPr lang="ru-RU" dirty="0"/>
              <a:t>Обитава предимно обработваеми площи, но се среща и по влажни ливади, предпланински плата и хълмисти райони с тревна растителност.</a:t>
            </a:r>
          </a:p>
          <a:p>
            <a:r>
              <a:rPr lang="ru-RU" dirty="0"/>
              <a:t>Все пак той намира спокойствие най-вече в хвойнови храсталаци и високопланински ливади по </a:t>
            </a:r>
            <a:r>
              <a:rPr lang="ru-RU" dirty="0" err="1"/>
              <a:t>южните</a:t>
            </a:r>
            <a:r>
              <a:rPr lang="ru-RU" dirty="0"/>
              <a:t> склонове.</a:t>
            </a:r>
          </a:p>
          <a:p>
            <a:r>
              <a:rPr lang="ru-RU" dirty="0"/>
              <a:t>Храни се със семена и дребни насекоми.</a:t>
            </a:r>
          </a:p>
          <a:p>
            <a:endParaRPr lang="ru-RU" dirty="0"/>
          </a:p>
          <a:p>
            <a:endParaRPr lang="bg-BG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5791" t="6652" r="6231" b="2229"/>
          <a:stretch/>
        </p:blipFill>
        <p:spPr>
          <a:xfrm>
            <a:off x="7167715" y="1659500"/>
            <a:ext cx="4642702" cy="3905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1993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2C77C5D-1541-4D4C-8CD9-E4CB2D74F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Египетски лешояд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F1F869-7372-4C01-A626-993295149E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41248" y="2136036"/>
            <a:ext cx="5285914" cy="3891138"/>
          </a:xfrm>
        </p:spPr>
        <p:txBody>
          <a:bodyPr/>
          <a:lstStyle/>
          <a:p>
            <a:r>
              <a:rPr lang="ru-RU" dirty="0"/>
              <a:t>Дължината на тялото на египетския лешояд достига 60-70 (до 85) cm.</a:t>
            </a:r>
          </a:p>
          <a:p>
            <a:r>
              <a:rPr lang="ru-RU" dirty="0"/>
              <a:t>Храни се предимно с мърша, но понякога улавя дребни животни като жаби, охлюви и всякакъв вид яйца. Яде също костенурки и яйца от едри птици като щрауса.</a:t>
            </a:r>
          </a:p>
          <a:p>
            <a:r>
              <a:rPr lang="ru-RU" dirty="0"/>
              <a:t>По земята ходи много уверено, подобно на Кокошоподобните.</a:t>
            </a:r>
            <a:endParaRPr lang="bg-BG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8723" y="1091381"/>
            <a:ext cx="4857135" cy="4158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43905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324568C-56E6-4923-BD06-A73B18394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1872745"/>
            <a:ext cx="5285914" cy="782638"/>
          </a:xfrm>
        </p:spPr>
        <p:txBody>
          <a:bodyPr>
            <a:normAutofit fontScale="90000"/>
          </a:bodyPr>
          <a:lstStyle/>
          <a:p>
            <a:r>
              <a:rPr lang="bg-BG" dirty="0"/>
              <a:t>Орел змияр</a:t>
            </a:r>
            <a:br>
              <a:rPr lang="bg-BG" dirty="0"/>
            </a:br>
            <a:r>
              <a:rPr lang="bg-BG" dirty="0"/>
              <a:t/>
            </a:r>
            <a:br>
              <a:rPr lang="bg-BG" dirty="0"/>
            </a:b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8A5CE3-2115-4267-9A88-04013EE991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25F46D-4480-4519-95A2-222F038523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1247" y="2136034"/>
            <a:ext cx="5677539" cy="3982449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Орелът змияр има дължина на тялото 62 – 69 см.</a:t>
            </a:r>
          </a:p>
          <a:p>
            <a:r>
              <a:rPr lang="ru-RU" dirty="0"/>
              <a:t>Храни се основно със змии и гущери. Обитава широколистни гори в близост до обширни открити пространства – пасища, ливади, ерозирали и каменисти терени.</a:t>
            </a:r>
          </a:p>
          <a:p>
            <a:r>
              <a:rPr lang="ru-RU" dirty="0"/>
              <a:t>Девет вида птици са престанали да гнездят и са вписани в Червената книга като изчезнали.</a:t>
            </a:r>
          </a:p>
          <a:p>
            <a:r>
              <a:rPr lang="ru-RU" dirty="0"/>
              <a:t>Пет от тях – розов пеликан, картал, сив жерав, средна бекасина и малка кукумявка вече не гнездят в страната. Други три вида – брадат лешояд, момин жерав и стрепет вече не гнездят в България, нито мигрират през нея.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318" y="1494504"/>
            <a:ext cx="4965695" cy="3800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2992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heme/theme1.xml><?xml version="1.0" encoding="utf-8"?>
<a:theme xmlns:a="http://schemas.openxmlformats.org/drawingml/2006/main" name="Office Theme">
  <a:themeElements>
    <a:clrScheme name="Custom 24">
      <a:dk1>
        <a:sysClr val="windowText" lastClr="000000"/>
      </a:dk1>
      <a:lt1>
        <a:sysClr val="window" lastClr="FFFFFF"/>
      </a:lt1>
      <a:dk2>
        <a:srgbClr val="64AC00"/>
      </a:dk2>
      <a:lt2>
        <a:srgbClr val="CBFF00"/>
      </a:lt2>
      <a:accent1>
        <a:srgbClr val="002E62"/>
      </a:accent1>
      <a:accent2>
        <a:srgbClr val="004CB9"/>
      </a:accent2>
      <a:accent3>
        <a:srgbClr val="005500"/>
      </a:accent3>
      <a:accent4>
        <a:srgbClr val="16B3DC"/>
      </a:accent4>
      <a:accent5>
        <a:srgbClr val="F9DC5C"/>
      </a:accent5>
      <a:accent6>
        <a:srgbClr val="EF626C"/>
      </a:accent6>
      <a:hlink>
        <a:srgbClr val="FFFFFF"/>
      </a:hlink>
      <a:folHlink>
        <a:srgbClr val="FFFFFF"/>
      </a:folHlink>
    </a:clrScheme>
    <a:fontScheme name="Custom 21">
      <a:majorFont>
        <a:latin typeface="Gill Sans MT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1270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TF22977542_Outdoors presentation_RVA_v4.potx" id="{6CD96AFB-7D75-48FF-A856-C8B82BF3C12B}" vid="{1E6ACFD4-3AE6-4944-B76B-DA44E915EC7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F60B100-7079-4DE7-AF7C-20BFB1D62C4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26A71AF-4CF2-4B95-BFB6-5C27500258C6}">
  <ds:schemaRefs>
    <ds:schemaRef ds:uri="http://www.w3.org/XML/1998/namespace"/>
    <ds:schemaRef ds:uri="71af3243-3dd4-4a8d-8c0d-dd76da1f02a5"/>
    <ds:schemaRef ds:uri="http://purl.org/dc/elements/1.1/"/>
    <ds:schemaRef ds:uri="16c05727-aa75-4e4a-9b5f-8a80a1165891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935B1F0-3442-4957-9701-25816EFDB6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Outdoors presentation</Template>
  <TotalTime>0</TotalTime>
  <Words>1087</Words>
  <Application>Microsoft Office PowerPoint</Application>
  <PresentationFormat>Widescreen</PresentationFormat>
  <Paragraphs>77</Paragraphs>
  <Slides>21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Franklin Gothic Book</vt:lpstr>
      <vt:lpstr>Gill Sans MT</vt:lpstr>
      <vt:lpstr>Office Theme</vt:lpstr>
      <vt:lpstr>Застрашеното биоразнообразие на България</vt:lpstr>
      <vt:lpstr>PowerPoint Presentation</vt:lpstr>
      <vt:lpstr>Застрашен вид  Същност</vt:lpstr>
      <vt:lpstr>Категории застрашени  видове според</vt:lpstr>
      <vt:lpstr>ИЗЧЕЗВАЩИ ЖИВОТНИ – ЧЕРВЕНАТА КНИГА НА БЪЛГАРИЯ</vt:lpstr>
      <vt:lpstr>1.ПТИЦИ</vt:lpstr>
      <vt:lpstr>Ливадният дърдавец</vt:lpstr>
      <vt:lpstr>Египетски лешояд</vt:lpstr>
      <vt:lpstr>Орел змияр  </vt:lpstr>
      <vt:lpstr>2. БОЗАЙНИЦИ  </vt:lpstr>
      <vt:lpstr>Пъстрият пор</vt:lpstr>
      <vt:lpstr>Дивата котка</vt:lpstr>
      <vt:lpstr>ЗЕМНОВОДНИ И ВЛЕЧУГИ</vt:lpstr>
      <vt:lpstr>Леопардов смок</vt:lpstr>
      <vt:lpstr>Шипоопашата костенурка  </vt:lpstr>
      <vt:lpstr>РИБИ</vt:lpstr>
      <vt:lpstr>Дунавска минога</vt:lpstr>
      <vt:lpstr>Михалца</vt:lpstr>
      <vt:lpstr>Влияние върху биоразнообразието</vt:lpstr>
      <vt:lpstr>PowerPoint Presentation</vt:lpstr>
      <vt:lpstr>Благодаря за вниманието!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2020-04-10T10:07:23Z</dcterms:created>
  <dcterms:modified xsi:type="dcterms:W3CDTF">2020-04-15T13:10:11Z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